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68" r:id="rId4"/>
    <p:sldId id="267" r:id="rId5"/>
    <p:sldId id="259" r:id="rId6"/>
    <p:sldId id="266" r:id="rId7"/>
    <p:sldId id="258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244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5894552-F2F5-464D-ACAE-5189C0329F3E}" type="datetimeFigureOut">
              <a:rPr lang="en-US"/>
              <a:pPr/>
              <a:t>6/17/2014</a:t>
            </a:fld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996CC15-E4AF-4190-8E31-EC7016E236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3993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54F74CC-FBF6-41D6-A597-F5B468575434}" type="datetimeFigureOut">
              <a:rPr lang="en-US"/>
              <a:pPr/>
              <a:t>6/17/2014</a:t>
            </a:fld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61D4A0E-917A-43D9-A536-9B8AB25B05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0581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24F06-DEE6-4EC8-99C7-380E7E57B79D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F78FB-6E69-4955-A5E6-E76C7642C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6256D-E219-46CE-80DF-6F171FC4C1DE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BEC3C-E516-42A5-9648-F4EFC27937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5A1B-A6BE-4D95-973A-6CD8B4E790C0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D16A-D57E-436F-9813-F9C337CF8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DL_Logo_NEW2013_Blue-Outlined-Letters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223838"/>
            <a:ext cx="15827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533909" cy="723921"/>
          </a:xfrm>
        </p:spPr>
        <p:txBody>
          <a:bodyPr>
            <a:normAutofit/>
          </a:bodyPr>
          <a:lstStyle>
            <a:lvl1pPr algn="l">
              <a:defRPr sz="3600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508"/>
            <a:ext cx="8229600" cy="49026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5ACD7-2E58-4776-8362-DBC87AD3CD30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302D8-8716-4180-B519-48CA568E4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F75A-C252-4698-8189-7FE379AC6020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1FD59-C835-4F41-A5F2-55E90C06F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B1639-3FBB-4BCD-BF68-D6C231194E32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8208A-FC76-458E-9A25-4F1441F9C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8B350-7DD7-4D7A-A672-C0E0ACFA9801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973B0-7A47-4000-94E0-1E82FFBB3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1C694-7EBC-4E73-85EF-428322BBDE9F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D238-154C-4C87-B076-B067833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1A4A-F589-4DDB-8612-F26172B73511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B004A-9C14-4C86-8F8D-A1064202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19867-8BEE-49E4-8A93-BFF15F01BEFE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7A809-51FC-48CA-9414-1C306B82F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626C-E917-4740-95AA-98272C0B5D33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6D6CD-95E1-4D43-A03E-32F93B9DB7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PPT_Template_Backgrounds_2b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ADB5208-ED8F-48C0-AFBC-A4EA311E7455}" type="datetimeFigureOut">
              <a:rPr lang="en-US"/>
              <a:pPr>
                <a:defRPr/>
              </a:pPr>
              <a:t>6/17/2014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4676911-AF1D-4F2E-A77B-66A9CC486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lnet/xAPI-Dashboar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3js.org/" TargetMode="External"/><Relationship Id="rId4" Type="http://schemas.openxmlformats.org/officeDocument/2006/relationships/hyperlink" Target="http://nvd3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lnet/xAPI-bootcamp-ex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even.vergenz.ctr@adlnet.g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8" descr="PPT_Template_Backgrounds_1b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92138" y="3133725"/>
            <a:ext cx="2690812" cy="419100"/>
          </a:xfrm>
        </p:spPr>
        <p:txBody>
          <a:bodyPr/>
          <a:lstStyle/>
          <a:p>
            <a:pPr algn="l"/>
            <a:r>
              <a:rPr lang="en-US" sz="2000" dirty="0" smtClean="0">
                <a:latin typeface="Arial" charset="0"/>
                <a:cs typeface="Arial" charset="0"/>
              </a:rPr>
              <a:t>June 18, 2014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592138" y="3552825"/>
            <a:ext cx="8285162" cy="815975"/>
          </a:xfrm>
        </p:spPr>
        <p:txBody>
          <a:bodyPr/>
          <a:lstStyle/>
          <a:p>
            <a:pPr algn="l"/>
            <a:r>
              <a:rPr lang="en-US" sz="4000" dirty="0" smtClean="0">
                <a:solidFill>
                  <a:schemeClr val="tx1"/>
                </a:solidFill>
                <a:latin typeface="Georgia" pitchFamily="18" charset="0"/>
              </a:rPr>
              <a:t>Experience API Data Reporting</a:t>
            </a:r>
          </a:p>
        </p:txBody>
      </p:sp>
      <p:pic>
        <p:nvPicPr>
          <p:cNvPr id="13316" name="Picture 5" descr="ADL_Logo_NEW2013_Blue-Outlined-Lette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8694" y="1687350"/>
            <a:ext cx="1938935" cy="122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6" descr="DoD_logo_3x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3085" y="262683"/>
            <a:ext cx="1183562" cy="118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92138" y="4213225"/>
            <a:ext cx="6596062" cy="863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200" dirty="0" smtClean="0">
                <a:latin typeface="Arial"/>
                <a:ea typeface="+mj-ea"/>
                <a:cs typeface="Arial"/>
              </a:rPr>
              <a:t>Steven </a:t>
            </a:r>
            <a:r>
              <a:rPr lang="en-US" sz="2200" dirty="0" err="1" smtClean="0">
                <a:latin typeface="Arial"/>
                <a:ea typeface="+mj-ea"/>
                <a:cs typeface="Arial"/>
              </a:rPr>
              <a:t>Vergenz</a:t>
            </a:r>
            <a:r>
              <a:rPr lang="en-US" sz="2200" dirty="0" smtClean="0">
                <a:latin typeface="Arial"/>
                <a:ea typeface="+mj-ea"/>
                <a:cs typeface="Arial"/>
              </a:rPr>
              <a:t>, Mick </a:t>
            </a:r>
            <a:r>
              <a:rPr lang="en-US" sz="2200" dirty="0" err="1" smtClean="0">
                <a:latin typeface="Arial"/>
                <a:ea typeface="+mj-ea"/>
                <a:cs typeface="Arial"/>
              </a:rPr>
              <a:t>Muzac</a:t>
            </a:r>
            <a:endParaRPr lang="en-US" sz="2200" dirty="0" smtClean="0">
              <a:latin typeface="Arial"/>
              <a:ea typeface="+mj-ea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400" i="1" dirty="0" smtClean="0">
                <a:latin typeface="Arial"/>
                <a:ea typeface="+mj-ea"/>
                <a:cs typeface="Arial"/>
              </a:rPr>
              <a:t>Contractors with Katmai Support Services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i="1" dirty="0" smtClean="0">
                <a:latin typeface="Arial"/>
                <a:ea typeface="+mj-ea"/>
                <a:cs typeface="Arial"/>
              </a:rPr>
              <a:t>Supporting the ADL Initiative</a:t>
            </a:r>
            <a:endParaRPr lang="en-US" sz="1400" i="1" dirty="0"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More Info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err="1" smtClean="0"/>
              <a:t>xAPI</a:t>
            </a:r>
            <a:r>
              <a:rPr lang="en-US" sz="2800" dirty="0" smtClean="0"/>
              <a:t> Dashboard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>
                <a:hlinkClick r:id="rId3"/>
              </a:rPr>
              <a:t>https://github.com/adlnet/xAPI-Dashboard</a:t>
            </a: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NVD3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>
                <a:hlinkClick r:id="rId4"/>
              </a:rPr>
              <a:t>http://nvd3.org/</a:t>
            </a: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D3.js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>
                <a:hlinkClick r:id="rId5"/>
              </a:rPr>
              <a:t>http://d3js.org/</a:t>
            </a: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3438525" y="2305633"/>
            <a:ext cx="581025" cy="45836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3438525" y="4399968"/>
            <a:ext cx="581025" cy="45836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Download Tutorial Package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55725"/>
            <a:ext cx="802005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Session contents may be downloaded in its entirety at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>
                <a:hlinkClick r:id="rId3"/>
              </a:rPr>
              <a:t>https://github.com/adlnet/xAPI-bootcamp-examples</a:t>
            </a: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Developers may open the </a:t>
            </a:r>
            <a:r>
              <a:rPr lang="en-US" sz="2800" i="1" dirty="0" smtClean="0"/>
              <a:t>template.html</a:t>
            </a:r>
            <a:r>
              <a:rPr lang="en-US" sz="2800" dirty="0" smtClean="0"/>
              <a:t> file in the </a:t>
            </a:r>
            <a:r>
              <a:rPr lang="en-US" sz="2800" i="1" dirty="0" smtClean="0"/>
              <a:t>code</a:t>
            </a:r>
            <a:r>
              <a:rPr lang="en-US" sz="2800" dirty="0" smtClean="0"/>
              <a:t> directory and code along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Documentation is located in the docs directory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Checkpoint files are located in the code directory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95900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>
                <a:latin typeface="Courier New"/>
              </a:rPr>
              <a:t>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"actor":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</a:t>
            </a:r>
            <a:r>
              <a:rPr lang="en-US" sz="1800" b="1" dirty="0" err="1" smtClean="0">
                <a:latin typeface="Courier New"/>
              </a:rPr>
              <a:t>mbox</a:t>
            </a:r>
            <a:r>
              <a:rPr lang="en-US" sz="1800" b="1" dirty="0" smtClean="0">
                <a:latin typeface="Courier New"/>
              </a:rPr>
              <a:t>": "mailto:gia.creech@myschool.edu",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"name": "</a:t>
            </a:r>
            <a:r>
              <a:rPr lang="en-US" sz="1800" b="1" dirty="0" err="1" smtClean="0">
                <a:latin typeface="Courier New"/>
              </a:rPr>
              <a:t>Gia</a:t>
            </a:r>
            <a:r>
              <a:rPr lang="en-US" sz="1800" b="1" dirty="0" smtClean="0">
                <a:latin typeface="Courier New"/>
              </a:rPr>
              <a:t> Creech"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"verb":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"id": "http://adlnet.gov/expapi/verbs/answered",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"display": { "en-US": "answered" }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"object":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"definition": { "name": "final/q49"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"id": "http://myschool.edu/</a:t>
            </a:r>
            <a:r>
              <a:rPr lang="en-US" sz="1800" b="1" dirty="0" err="1" smtClean="0">
                <a:latin typeface="Courier New"/>
              </a:rPr>
              <a:t>xapi</a:t>
            </a:r>
            <a:r>
              <a:rPr lang="en-US" sz="1800" b="1" dirty="0" smtClean="0">
                <a:latin typeface="Courier New"/>
              </a:rPr>
              <a:t>/cop-3223/final/q49"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"result": { "success": </a:t>
            </a:r>
            <a:r>
              <a:rPr lang="en-US" sz="1800" b="1" i="1" dirty="0" smtClean="0">
                <a:latin typeface="Courier New"/>
              </a:rPr>
              <a:t>false</a:t>
            </a:r>
            <a:r>
              <a:rPr lang="en-US" sz="1800" b="1" dirty="0" smtClean="0">
                <a:latin typeface="Courier New"/>
              </a:rPr>
              <a:t> },</a:t>
            </a:r>
          </a:p>
          <a:p>
            <a:pPr>
              <a:buNone/>
            </a:pPr>
            <a:r>
              <a:rPr lang="en-US" sz="1800" b="1" dirty="0">
                <a:latin typeface="Courier New"/>
              </a:rPr>
              <a:t>	"</a:t>
            </a:r>
            <a:r>
              <a:rPr lang="en-US" sz="1800" b="1" dirty="0" smtClean="0">
                <a:latin typeface="Courier New"/>
              </a:rPr>
              <a:t>context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{ "</a:t>
            </a:r>
            <a:r>
              <a:rPr lang="en-US" sz="1800" b="1" dirty="0" err="1" smtClean="0">
                <a:latin typeface="Courier New"/>
              </a:rPr>
              <a:t>contextActivities</a:t>
            </a:r>
            <a:r>
              <a:rPr lang="en-US" sz="1800" b="1">
                <a:latin typeface="Courier New"/>
              </a:rPr>
              <a:t>"</a:t>
            </a:r>
            <a:r>
              <a:rPr lang="en-US" sz="1800" b="1" smtClean="0">
                <a:latin typeface="Courier New"/>
              </a:rPr>
              <a:t>: { "</a:t>
            </a:r>
            <a:r>
              <a:rPr lang="en-US" sz="1800" b="1" dirty="0" smtClean="0">
                <a:latin typeface="Courier New"/>
              </a:rPr>
              <a:t>parent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[ {</a:t>
            </a:r>
          </a:p>
          <a:p>
            <a:pPr>
              <a:buNone/>
            </a:pPr>
            <a:r>
              <a:rPr lang="en-US" sz="1800" b="1" dirty="0">
                <a:latin typeface="Courier New"/>
              </a:rPr>
              <a:t>	</a:t>
            </a:r>
            <a:r>
              <a:rPr lang="en-US" sz="1800" b="1" dirty="0" smtClean="0">
                <a:latin typeface="Courier New"/>
              </a:rPr>
              <a:t>		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id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http://myschool.edu/</a:t>
            </a:r>
            <a:r>
              <a:rPr lang="en-US" sz="1800" b="1" dirty="0" err="1" smtClean="0">
                <a:latin typeface="Courier New"/>
              </a:rPr>
              <a:t>xapi</a:t>
            </a:r>
            <a:r>
              <a:rPr lang="en-US" sz="1800" b="1" dirty="0" smtClean="0">
                <a:latin typeface="Courier New"/>
              </a:rPr>
              <a:t>/cop-3223/final</a:t>
            </a:r>
            <a:r>
              <a:rPr lang="en-US" sz="1800" b="1" dirty="0">
                <a:latin typeface="Courier New"/>
              </a:rPr>
              <a:t>"</a:t>
            </a:r>
            <a:endParaRPr lang="en-US" sz="1800" b="1" dirty="0" smtClean="0">
              <a:latin typeface="Courier New"/>
            </a:endParaRPr>
          </a:p>
          <a:p>
            <a:pPr>
              <a:buNone/>
            </a:pPr>
            <a:r>
              <a:rPr lang="en-US" sz="1800" b="1" dirty="0">
                <a:latin typeface="Courier New"/>
              </a:rPr>
              <a:t>	</a:t>
            </a:r>
            <a:r>
              <a:rPr lang="en-US" sz="1800" b="1" dirty="0" smtClean="0">
                <a:latin typeface="Courier New"/>
              </a:rPr>
              <a:t>} ] } }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}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Processing </a:t>
            </a:r>
            <a:r>
              <a:rPr lang="en-US" dirty="0" err="1" smtClean="0"/>
              <a:t>xAPI</a:t>
            </a:r>
            <a:r>
              <a:rPr lang="en-US" dirty="0" smtClean="0"/>
              <a:t> Statements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667435"/>
            <a:ext cx="3246120" cy="4213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/>
              <a:t>Raw </a:t>
            </a:r>
            <a:r>
              <a:rPr lang="en-US" dirty="0" err="1" smtClean="0"/>
              <a:t>xAPI</a:t>
            </a:r>
            <a:r>
              <a:rPr lang="en-US" dirty="0" smtClean="0"/>
              <a:t> statements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510118"/>
            <a:ext cx="3246120" cy="6813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/>
              <a:t>Separate relevant statements from irrelevant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379694"/>
            <a:ext cx="3246120" cy="578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mtClean="0"/>
              <a:t>Throw out </a:t>
            </a:r>
            <a:r>
              <a:rPr lang="en-US" dirty="0" smtClean="0"/>
              <a:t>irrelevant statements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4338918"/>
            <a:ext cx="3246120" cy="6275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>
                <a:latin typeface="Calibri" pitchFamily="34" charset="0"/>
              </a:rPr>
              <a:t>Gather like statements into groups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5127812"/>
            <a:ext cx="3246120" cy="7440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dirty="0" smtClean="0">
                <a:latin typeface="Calibri" pitchFamily="34" charset="0"/>
              </a:rPr>
              <a:t>Aggregate each group into a single meaningful value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028" name="Picture 4" descr="C:\Users\muzacm\Downloads\process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2825" y="1543610"/>
            <a:ext cx="50800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Hierarchy</a:t>
            </a:r>
            <a:endParaRPr lang="en-US" dirty="0"/>
          </a:p>
        </p:txBody>
      </p:sp>
      <p:pic>
        <p:nvPicPr>
          <p:cNvPr id="4" name="image04.png"/>
          <p:cNvPicPr/>
          <p:nvPr/>
        </p:nvPicPr>
        <p:blipFill>
          <a:blip r:embed="rId2"/>
          <a:srcRect l="18429" r="18429" b="32905"/>
          <a:stretch>
            <a:fillRect/>
          </a:stretch>
        </p:blipFill>
        <p:spPr>
          <a:xfrm>
            <a:off x="923925" y="1044639"/>
            <a:ext cx="6343650" cy="5055599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9" descr="PPT_Template_Backgrounds_Contact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5675"/>
            <a:ext cx="8788400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1"/>
          <p:cNvSpPr>
            <a:spLocks/>
          </p:cNvSpPr>
          <p:nvPr/>
        </p:nvSpPr>
        <p:spPr bwMode="auto">
          <a:xfrm>
            <a:off x="3455988" y="2743200"/>
            <a:ext cx="38084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Steven </a:t>
            </a:r>
            <a:r>
              <a:rPr lang="en-US" sz="2800" dirty="0" err="1" smtClean="0">
                <a:sym typeface="Baskerville"/>
              </a:rPr>
              <a:t>Vergenz</a:t>
            </a:r>
            <a:r>
              <a:rPr lang="en-US" sz="2800" dirty="0" smtClean="0">
                <a:sym typeface="Baskerville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Mick </a:t>
            </a:r>
            <a:r>
              <a:rPr lang="en-US" sz="2800" dirty="0" err="1" smtClean="0">
                <a:sym typeface="Baskerville"/>
              </a:rPr>
              <a:t>Muzac</a:t>
            </a:r>
            <a:r>
              <a:rPr lang="en-US" sz="2800" dirty="0">
                <a:sym typeface="Baskerville"/>
              </a:rPr>
              <a:t>	</a:t>
            </a:r>
          </a:p>
        </p:txBody>
      </p:sp>
      <p:sp>
        <p:nvSpPr>
          <p:cNvPr id="41987" name="Rectangle 3"/>
          <p:cNvSpPr>
            <a:spLocks/>
          </p:cNvSpPr>
          <p:nvPr/>
        </p:nvSpPr>
        <p:spPr bwMode="auto">
          <a:xfrm>
            <a:off x="3455988" y="4179888"/>
            <a:ext cx="3808412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steve.vergenz.ctr@adlnet.gov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3455988" y="4502150"/>
            <a:ext cx="392196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mick.muzac.ctr@adlnet.gov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9" name="Rectangle 1"/>
          <p:cNvSpPr>
            <a:spLocks/>
          </p:cNvSpPr>
          <p:nvPr/>
        </p:nvSpPr>
        <p:spPr bwMode="auto">
          <a:xfrm>
            <a:off x="3455988" y="3513138"/>
            <a:ext cx="380841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Contractors with Katmai Support Services</a:t>
            </a:r>
          </a:p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Supporting the ADL Initiative</a:t>
            </a:r>
          </a:p>
          <a:p>
            <a:pPr>
              <a:lnSpc>
                <a:spcPct val="90000"/>
              </a:lnSpc>
            </a:pPr>
            <a:endParaRPr lang="en-US" sz="1600" i="1" dirty="0">
              <a:sym typeface="Baskerville"/>
            </a:endParaRPr>
          </a:p>
        </p:txBody>
      </p:sp>
      <p:sp>
        <p:nvSpPr>
          <p:cNvPr id="41990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smtClean="0"/>
              <a:t>Contact 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132</Words>
  <Application>Microsoft Office PowerPoint</Application>
  <PresentationFormat>On-screen Show (4:3)</PresentationFormat>
  <Paragraphs>65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June 18, 2014</vt:lpstr>
      <vt:lpstr>More Info</vt:lpstr>
      <vt:lpstr>Download Tutorial Package</vt:lpstr>
      <vt:lpstr>Sample Statement</vt:lpstr>
      <vt:lpstr>Processing xAPI Statements</vt:lpstr>
      <vt:lpstr>Dashboard Hierarchy</vt:lpstr>
      <vt:lpstr>Contact Us</vt:lpstr>
    </vt:vector>
  </TitlesOfParts>
  <Company>celine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4, 2013</dc:title>
  <dc:creator>Erin Avvento</dc:creator>
  <cp:lastModifiedBy>muzacm</cp:lastModifiedBy>
  <cp:revision>55</cp:revision>
  <cp:lastPrinted>2013-04-15T17:00:26Z</cp:lastPrinted>
  <dcterms:created xsi:type="dcterms:W3CDTF">2013-04-15T16:29:10Z</dcterms:created>
  <dcterms:modified xsi:type="dcterms:W3CDTF">2014-06-17T12:12:00Z</dcterms:modified>
</cp:coreProperties>
</file>